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24"/>
  </p:normalViewPr>
  <p:slideViewPr>
    <p:cSldViewPr snapToGrid="0">
      <p:cViewPr varScale="1">
        <p:scale>
          <a:sx n="111" d="100"/>
          <a:sy n="111" d="100"/>
        </p:scale>
        <p:origin x="73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B54395F-99AC-4573-1BBA-76C2DE20F4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613666F-C73F-25D3-F297-21476132C5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47F159-6608-8D4D-B6D7-4D3E8EA0CED2}" type="datetimeFigureOut">
              <a:rPr lang="en-US"/>
              <a:pPr>
                <a:defRPr/>
              </a:pPr>
              <a:t>5/10/23</a:t>
            </a:fld>
            <a:endParaRPr lang="en-US"/>
          </a:p>
        </p:txBody>
      </p:sp>
      <p:sp>
        <p:nvSpPr>
          <p:cNvPr id="4" name="Slayt Resmi Yer Tutucusu 3">
            <a:extLst>
              <a:ext uri="{FF2B5EF4-FFF2-40B4-BE49-F238E27FC236}">
                <a16:creationId xmlns:a16="http://schemas.microsoft.com/office/drawing/2014/main" id="{B5FAB2AD-0D80-95AC-CAAA-68D006085B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 Yer Tutucusu 4">
            <a:extLst>
              <a:ext uri="{FF2B5EF4-FFF2-40B4-BE49-F238E27FC236}">
                <a16:creationId xmlns:a16="http://schemas.microsoft.com/office/drawing/2014/main" id="{B669E3A3-CA31-11F2-62BD-6AA23A1CF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  <a:endParaRPr lang="en-US" noProof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A592BBC-579C-0023-4C69-62064DFA82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402A233-B252-4576-9A9E-2CBA763D82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02FE63-8644-764F-8329-392EA3C8A29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09FC5-CD2F-7B27-3814-C59A13C5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39F9-74CD-4BF2-70EA-3D62B80C5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1658A-96DF-05C6-95C7-990C39C41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490AE-B3B6-7947-AD31-0E8FC3F4B5C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1769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CD47D-B0B3-8DE2-7620-A41F53D0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A7A9A-8D8E-4AFB-0988-98D50EDF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1D61E-2229-92E8-02BF-0DE813CC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480E-3C7F-C346-B7EB-56C41851437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2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3D8EC-D52F-447B-2034-3291CAB8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1D9AA-8259-25F0-89A8-E55824E4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68082-9B5A-A417-FC82-02D1A1D1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E5487-BB39-304D-A345-AFEAB345D74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2364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5152E-E231-B9F9-4F1F-44FCF95C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6CADE-9B67-C078-1F92-7B0A2FCB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6B071-13CD-6B68-D014-C67D863A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7569-BCD5-8845-9C92-55F9F85BB27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729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9AD8A-E3E0-79A5-0664-9EBAEB98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3BE42-83D2-84DF-DFC3-85CABAFEA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52989-5660-1AD3-A28F-7E53B612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7984-CB39-0C42-BCFC-DD4D7005656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1722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DEDD1A-87CB-6649-F20D-CC62B69F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32AD72-AC3E-F978-51A7-1364CFEA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272C95-5F56-42C9-934A-5E9BD7FF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34DE5-3A03-8744-8C7E-2CA3AF72B1E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8144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537E41-AF28-E854-9CE7-84BC8E22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E243725-B89E-7D2A-0B6A-E282AAD3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1E6FDB-C396-422B-B845-AFAE7F6B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86EEA-6BD4-264F-B086-310422AD621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67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46F9BE1-3B85-37CE-14C1-2908F948B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749B92A-ECD7-8718-2BB2-96365E25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5F3E62-1393-137E-C901-0C0DB02C8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921D-1B75-0742-BAA4-61FA113DE64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303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46F510C-A56B-E72A-1904-48AD53A3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6D889CB-245C-ABF8-9428-4107CE1FA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0218891-7862-C56C-A59A-9D72F80F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1DCA-9BF4-6A42-A72F-070E1A5217F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7910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36C3BD-C1F4-A9D0-A0A7-C6FAE131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A6BB3A-BB84-4B0F-FEF6-91859422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3CB8BE-3E8F-B124-B789-649FE6D0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7AB4-AA09-FA49-A89B-A1861D27BCF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045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simgeye tıklayın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E8CE52-D766-A1DF-E44E-5AFDFD218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51BAA5-7AA3-EBDB-0589-EADF48C3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27C489-3DEB-A302-27B2-98D083D6F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C3B9-39AE-964B-8C16-4984552E94C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4078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6B80462-E92E-5AC2-E185-3C16DF8C21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stilini düzenlemek için tıklayın</a:t>
            </a:r>
            <a:endParaRPr lang="en-US" altLang="tr-T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1AA23D9-BFB3-9DF5-0143-F42AC9BFA2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B8DD5-6A50-F777-5041-C09ED05A7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r-TR"/>
              <a:t>03.04.2019 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1EE78-B5E2-B3D6-6C5D-FC4788922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İÜC - PROTEK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FAE09-2CFF-CFBE-760E-5C7B8946A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BD62E0-79C8-2D42-8D55-C0722FABE0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08CC90F-CC2A-B05F-0308-12A6476F34B1}"/>
              </a:ext>
            </a:extLst>
          </p:cNvPr>
          <p:cNvSpPr/>
          <p:nvPr/>
        </p:nvSpPr>
        <p:spPr>
          <a:xfrm>
            <a:off x="182563" y="2770188"/>
            <a:ext cx="11704637" cy="7064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dirty="0">
                <a:ln w="0"/>
                <a:solidFill>
                  <a:schemeClr val="tx1"/>
                </a:solidFill>
              </a:rPr>
              <a:t>BİLİMSEL PROJELER KOORDİNATÖRLÜĞÜ (BANÜ-PROJE)</a:t>
            </a:r>
          </a:p>
        </p:txBody>
      </p:sp>
      <p:sp>
        <p:nvSpPr>
          <p:cNvPr id="3075" name="Dikdörtgen 4">
            <a:extLst>
              <a:ext uri="{FF2B5EF4-FFF2-40B4-BE49-F238E27FC236}">
                <a16:creationId xmlns:a16="http://schemas.microsoft.com/office/drawing/2014/main" id="{9C2EFC6B-898E-6968-2D58-B310DB772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275" y="3871913"/>
            <a:ext cx="9578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4000"/>
              <a:t>ARAŞTIRMA GRUPLARI BİLGİLENDİRME ÇALIŞTAYI </a:t>
            </a:r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E77AE8F4-0B3F-E8EC-E3A9-65565795C2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90538" y="6356350"/>
            <a:ext cx="2390775" cy="365125"/>
          </a:xfrm>
        </p:spPr>
        <p:txBody>
          <a:bodyPr/>
          <a:lstStyle/>
          <a:p>
            <a:pPr>
              <a:defRPr/>
            </a:pPr>
            <a:r>
              <a:rPr lang="tr-TR" sz="1800" b="1" i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08.05.2023 </a:t>
            </a:r>
            <a:endParaRPr lang="en-US" sz="1800" b="1" i="1" spc="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F0735CEE-B313-DA81-08DD-C8C57D53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7763" y="6356350"/>
            <a:ext cx="4572000" cy="36512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tr-TR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BANÜ</a:t>
            </a:r>
            <a:r>
              <a:rPr lang="en-US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PRO</a:t>
            </a:r>
            <a:r>
              <a:rPr lang="tr-TR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</a:t>
            </a:r>
            <a:r>
              <a:rPr lang="en-US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0E7E8124-8B21-27B3-B4AF-C52CFB07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908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fld id="{AEB926EA-532A-684E-841E-13EB3C1CF6C8}" type="slidenum">
              <a:rPr lang="en-US" altLang="tr-TR" sz="2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1</a:t>
            </a:fld>
            <a:endParaRPr lang="en-US" altLang="tr-TR" sz="20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079" name="Grup 6">
            <a:extLst>
              <a:ext uri="{FF2B5EF4-FFF2-40B4-BE49-F238E27FC236}">
                <a16:creationId xmlns:a16="http://schemas.microsoft.com/office/drawing/2014/main" id="{5F18273A-1017-B553-74E3-7FD02CBFEBB1}"/>
              </a:ext>
            </a:extLst>
          </p:cNvPr>
          <p:cNvGrpSpPr>
            <a:grpSpLocks/>
          </p:cNvGrpSpPr>
          <p:nvPr/>
        </p:nvGrpSpPr>
        <p:grpSpPr bwMode="auto">
          <a:xfrm>
            <a:off x="8847138" y="69850"/>
            <a:ext cx="4110037" cy="2206625"/>
            <a:chOff x="4035233" y="2456429"/>
            <a:chExt cx="4110477" cy="2205396"/>
          </a:xfrm>
        </p:grpSpPr>
        <p:pic>
          <p:nvPicPr>
            <p:cNvPr id="3081" name="Resim 4">
              <a:extLst>
                <a:ext uri="{FF2B5EF4-FFF2-40B4-BE49-F238E27FC236}">
                  <a16:creationId xmlns:a16="http://schemas.microsoft.com/office/drawing/2014/main" id="{83E744EC-1E15-79EC-A317-380670DE7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34" b="13336"/>
            <a:stretch>
              <a:fillRect/>
            </a:stretch>
          </p:blipFill>
          <p:spPr bwMode="auto">
            <a:xfrm>
              <a:off x="5041216" y="2456429"/>
              <a:ext cx="1988758" cy="180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Dikdörtgen 5">
              <a:extLst>
                <a:ext uri="{FF2B5EF4-FFF2-40B4-BE49-F238E27FC236}">
                  <a16:creationId xmlns:a16="http://schemas.microsoft.com/office/drawing/2014/main" id="{16EED14F-AB3B-50A2-FF58-F0E4456D90CF}"/>
                </a:ext>
              </a:extLst>
            </p:cNvPr>
            <p:cNvSpPr/>
            <p:nvPr/>
          </p:nvSpPr>
          <p:spPr>
            <a:xfrm>
              <a:off x="4035233" y="4077050"/>
              <a:ext cx="4110477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32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+mn-lt"/>
                  <a:cs typeface="+mn-cs"/>
                </a:rPr>
                <a:t>BANÜ-PROJE</a:t>
              </a:r>
            </a:p>
          </p:txBody>
        </p:sp>
      </p:grpSp>
      <p:pic>
        <p:nvPicPr>
          <p:cNvPr id="3080" name="12 Resim" descr="banü.jpg">
            <a:extLst>
              <a:ext uri="{FF2B5EF4-FFF2-40B4-BE49-F238E27FC236}">
                <a16:creationId xmlns:a16="http://schemas.microsoft.com/office/drawing/2014/main" id="{348226BD-1B4E-DC83-B337-219226E9C5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7" b="11510"/>
          <a:stretch>
            <a:fillRect/>
          </a:stretch>
        </p:blipFill>
        <p:spPr bwMode="auto">
          <a:xfrm>
            <a:off x="217488" y="196850"/>
            <a:ext cx="4719637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İçerik Yer Tutucusu 3">
            <a:extLst>
              <a:ext uri="{FF2B5EF4-FFF2-40B4-BE49-F238E27FC236}">
                <a16:creationId xmlns:a16="http://schemas.microsoft.com/office/drawing/2014/main" id="{296252D7-0821-8AFF-D3D8-19F777B88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2475"/>
            <a:ext cx="5181600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tr-TR" altLang="tr-TR" dirty="0"/>
              <a:t>Çalışma Ekibi: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tr-TR" altLang="tr-TR" dirty="0"/>
              <a:t>Turgay Köroğlu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tr-TR" dirty="0"/>
          </a:p>
        </p:txBody>
      </p:sp>
      <p:sp>
        <p:nvSpPr>
          <p:cNvPr id="4099" name="İçerik Yer Tutucusu 8">
            <a:extLst>
              <a:ext uri="{FF2B5EF4-FFF2-40B4-BE49-F238E27FC236}">
                <a16:creationId xmlns:a16="http://schemas.microsoft.com/office/drawing/2014/main" id="{487426C6-1441-CB4A-7227-8AB1B6267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6010" y="2051050"/>
            <a:ext cx="6237790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tr-TR" altLang="tr-TR" dirty="0"/>
              <a:t>Çalışma Konuları:</a:t>
            </a:r>
          </a:p>
          <a:p>
            <a:pPr eaLnBrk="1" hangingPunct="1"/>
            <a:r>
              <a:rPr lang="tr-TR" altLang="tr-TR" dirty="0"/>
              <a:t>Geleneksel, sürdürülebilir ve yenilenebilir enerji dönüşüm sistemleri, </a:t>
            </a:r>
          </a:p>
          <a:p>
            <a:pPr eaLnBrk="1" hangingPunct="1"/>
            <a:r>
              <a:rPr lang="tr-TR" altLang="tr-TR" dirty="0"/>
              <a:t>enerji verimliliği, </a:t>
            </a:r>
          </a:p>
          <a:p>
            <a:pPr eaLnBrk="1" hangingPunct="1"/>
            <a:r>
              <a:rPr lang="tr-TR" altLang="tr-TR" dirty="0"/>
              <a:t>enerji ekonomisi ve enerji çevre etkileşimi, </a:t>
            </a:r>
          </a:p>
          <a:p>
            <a:pPr eaLnBrk="1" hangingPunct="1"/>
            <a:r>
              <a:rPr lang="tr-TR" altLang="tr-TR" dirty="0"/>
              <a:t>hidrojen üretimi ve yakıt hücreleri,</a:t>
            </a:r>
          </a:p>
          <a:p>
            <a:pPr eaLnBrk="1" hangingPunct="1"/>
            <a:r>
              <a:rPr lang="en-US" altLang="tr-TR" dirty="0"/>
              <a:t> </a:t>
            </a:r>
            <a:r>
              <a:rPr lang="en-US" altLang="tr-TR" dirty="0" err="1"/>
              <a:t>deniz</a:t>
            </a:r>
            <a:r>
              <a:rPr lang="en-US" altLang="tr-TR" dirty="0"/>
              <a:t> </a:t>
            </a:r>
            <a:r>
              <a:rPr lang="en-US" altLang="tr-TR" dirty="0" err="1"/>
              <a:t>enerji</a:t>
            </a:r>
            <a:r>
              <a:rPr lang="en-US" altLang="tr-TR" dirty="0"/>
              <a:t> </a:t>
            </a:r>
            <a:r>
              <a:rPr lang="en-US" altLang="tr-TR" dirty="0" err="1"/>
              <a:t>sistemleri</a:t>
            </a:r>
            <a:r>
              <a:rPr lang="en-US" altLang="tr-TR" dirty="0"/>
              <a:t>,</a:t>
            </a:r>
          </a:p>
          <a:p>
            <a:pPr eaLnBrk="1" hangingPunct="1"/>
            <a:r>
              <a:rPr lang="en-US" altLang="tr-TR" dirty="0"/>
              <a:t> </a:t>
            </a:r>
            <a:r>
              <a:rPr lang="en-US" altLang="tr-TR" dirty="0" err="1"/>
              <a:t>termodinamik</a:t>
            </a:r>
            <a:endParaRPr lang="en-US" altLang="tr-TR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tr-TR" altLang="tr-TR" dirty="0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6FF04FF6-A470-0B53-A18F-B9C9E78464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31775" y="6356350"/>
            <a:ext cx="3349625" cy="365125"/>
          </a:xfrm>
        </p:spPr>
        <p:txBody>
          <a:bodyPr/>
          <a:lstStyle/>
          <a:p>
            <a:pPr>
              <a:defRPr/>
            </a:pPr>
            <a:r>
              <a:rPr lang="tr-TR" sz="1800" b="1" i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08.05.2023 </a:t>
            </a:r>
            <a:endParaRPr lang="en-US" sz="1800" b="1" i="1" spc="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6B0F3B5E-318B-98B3-C36B-258B79F9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tr-TR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BANÜ</a:t>
            </a:r>
            <a:r>
              <a:rPr lang="en-US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PRO</a:t>
            </a:r>
            <a:r>
              <a:rPr lang="tr-TR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</a:t>
            </a:r>
            <a:r>
              <a:rPr lang="en-US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DD9B1A69-93E7-48C1-4D28-A4FB18FA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3496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fld id="{4087F421-7BF8-1747-855F-E4BF22D4FF7E}" type="slidenum">
              <a:rPr lang="en-US" altLang="tr-TR" sz="2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2</a:t>
            </a:fld>
            <a:endParaRPr lang="en-US" altLang="tr-TR" sz="20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3" name="9 Resim" descr="banü.jpg">
            <a:extLst>
              <a:ext uri="{FF2B5EF4-FFF2-40B4-BE49-F238E27FC236}">
                <a16:creationId xmlns:a16="http://schemas.microsoft.com/office/drawing/2014/main" id="{48D469E7-CE2E-848A-34D7-677C39318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7" b="11510"/>
          <a:stretch>
            <a:fillRect/>
          </a:stretch>
        </p:blipFill>
        <p:spPr bwMode="auto">
          <a:xfrm>
            <a:off x="231775" y="84138"/>
            <a:ext cx="40862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4" name="Grup 6">
            <a:extLst>
              <a:ext uri="{FF2B5EF4-FFF2-40B4-BE49-F238E27FC236}">
                <a16:creationId xmlns:a16="http://schemas.microsoft.com/office/drawing/2014/main" id="{EC5EE0D3-1CAF-ADE4-2A66-CC9E43F025FE}"/>
              </a:ext>
            </a:extLst>
          </p:cNvPr>
          <p:cNvGrpSpPr>
            <a:grpSpLocks/>
          </p:cNvGrpSpPr>
          <p:nvPr/>
        </p:nvGrpSpPr>
        <p:grpSpPr bwMode="auto">
          <a:xfrm>
            <a:off x="8840788" y="0"/>
            <a:ext cx="3721100" cy="2124075"/>
            <a:chOff x="4035233" y="2456429"/>
            <a:chExt cx="4110477" cy="2205396"/>
          </a:xfrm>
        </p:grpSpPr>
        <p:pic>
          <p:nvPicPr>
            <p:cNvPr id="4105" name="Resim 4">
              <a:extLst>
                <a:ext uri="{FF2B5EF4-FFF2-40B4-BE49-F238E27FC236}">
                  <a16:creationId xmlns:a16="http://schemas.microsoft.com/office/drawing/2014/main" id="{14DA8344-A05D-AEFD-C5E3-55F9D3EBD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34" b="13336"/>
            <a:stretch>
              <a:fillRect/>
            </a:stretch>
          </p:blipFill>
          <p:spPr bwMode="auto">
            <a:xfrm>
              <a:off x="5041216" y="2456429"/>
              <a:ext cx="1988758" cy="180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Dikdörtgen 5">
              <a:extLst>
                <a:ext uri="{FF2B5EF4-FFF2-40B4-BE49-F238E27FC236}">
                  <a16:creationId xmlns:a16="http://schemas.microsoft.com/office/drawing/2014/main" id="{4FF1D456-2413-D4CD-2646-246AAFE42674}"/>
                </a:ext>
              </a:extLst>
            </p:cNvPr>
            <p:cNvSpPr/>
            <p:nvPr/>
          </p:nvSpPr>
          <p:spPr>
            <a:xfrm>
              <a:off x="4035233" y="4077050"/>
              <a:ext cx="4110477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32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+mn-lt"/>
                  <a:cs typeface="+mn-cs"/>
                </a:rPr>
                <a:t>BANÜ-PROJE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İçerik Yer Tutucusu 3">
            <a:extLst>
              <a:ext uri="{FF2B5EF4-FFF2-40B4-BE49-F238E27FC236}">
                <a16:creationId xmlns:a16="http://schemas.microsoft.com/office/drawing/2014/main" id="{AC4923FA-72EF-77CA-343A-94615A753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1050"/>
            <a:ext cx="5181600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tr-TR" altLang="tr-TR" dirty="0"/>
              <a:t>Ekibin Önemli Projeleri: </a:t>
            </a:r>
            <a:endParaRPr lang="en-US" altLang="tr-TR" dirty="0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AA6DBC8D-071D-357E-8528-9E9FE424E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1050"/>
            <a:ext cx="5181600" cy="4351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/>
              <a:t>Projelerden elde edilen çıktılar: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0F8DEF8A-614B-AB8D-09A5-3BA608946E4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55575" y="6356350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tr-TR" sz="1800" b="1" i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08.05.2023 </a:t>
            </a:r>
            <a:endParaRPr lang="en-US" sz="1800" b="1" i="1" spc="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235A6C49-72F4-9C8A-83E7-C67FB6FC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tr-TR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BANÜ</a:t>
            </a:r>
            <a:r>
              <a:rPr lang="en-US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PRO</a:t>
            </a:r>
            <a:r>
              <a:rPr lang="tr-TR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</a:t>
            </a:r>
            <a:r>
              <a:rPr lang="en-US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B15F20FF-C6DE-9E39-1C45-518C1326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4258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fld id="{DA55BD3B-660F-C14E-8C7A-76F0C680D76F}" type="slidenum">
              <a:rPr lang="en-US" altLang="tr-TR" sz="2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3</a:t>
            </a:fld>
            <a:endParaRPr lang="en-US" altLang="tr-TR" sz="20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7" name="9 Resim" descr="banü.jpg">
            <a:extLst>
              <a:ext uri="{FF2B5EF4-FFF2-40B4-BE49-F238E27FC236}">
                <a16:creationId xmlns:a16="http://schemas.microsoft.com/office/drawing/2014/main" id="{296033A1-5952-54E4-5103-755C13FE1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7" b="11510"/>
          <a:stretch>
            <a:fillRect/>
          </a:stretch>
        </p:blipFill>
        <p:spPr bwMode="auto">
          <a:xfrm>
            <a:off x="315913" y="98425"/>
            <a:ext cx="40878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8" name="Grup 6">
            <a:extLst>
              <a:ext uri="{FF2B5EF4-FFF2-40B4-BE49-F238E27FC236}">
                <a16:creationId xmlns:a16="http://schemas.microsoft.com/office/drawing/2014/main" id="{39111AC0-BA8C-BB99-B9BB-71F9A4A159DE}"/>
              </a:ext>
            </a:extLst>
          </p:cNvPr>
          <p:cNvGrpSpPr>
            <a:grpSpLocks/>
          </p:cNvGrpSpPr>
          <p:nvPr/>
        </p:nvGrpSpPr>
        <p:grpSpPr bwMode="auto">
          <a:xfrm>
            <a:off x="8840788" y="0"/>
            <a:ext cx="3721100" cy="2124075"/>
            <a:chOff x="4035233" y="2456429"/>
            <a:chExt cx="4110477" cy="2205396"/>
          </a:xfrm>
        </p:grpSpPr>
        <p:pic>
          <p:nvPicPr>
            <p:cNvPr id="5129" name="Resim 4">
              <a:extLst>
                <a:ext uri="{FF2B5EF4-FFF2-40B4-BE49-F238E27FC236}">
                  <a16:creationId xmlns:a16="http://schemas.microsoft.com/office/drawing/2014/main" id="{D7DC80F3-DD54-3760-F006-8A5C59933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34" b="13336"/>
            <a:stretch>
              <a:fillRect/>
            </a:stretch>
          </p:blipFill>
          <p:spPr bwMode="auto">
            <a:xfrm>
              <a:off x="5041216" y="2456429"/>
              <a:ext cx="1988758" cy="180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Dikdörtgen 5">
              <a:extLst>
                <a:ext uri="{FF2B5EF4-FFF2-40B4-BE49-F238E27FC236}">
                  <a16:creationId xmlns:a16="http://schemas.microsoft.com/office/drawing/2014/main" id="{A1944061-6417-5580-52DF-9E1C55DFAD02}"/>
                </a:ext>
              </a:extLst>
            </p:cNvPr>
            <p:cNvSpPr/>
            <p:nvPr/>
          </p:nvSpPr>
          <p:spPr>
            <a:xfrm>
              <a:off x="4035233" y="4077050"/>
              <a:ext cx="4110477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32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+mn-lt"/>
                  <a:cs typeface="+mn-cs"/>
                </a:rPr>
                <a:t>BANÜ-PROJE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İçerik Yer Tutucusu 3">
            <a:extLst>
              <a:ext uri="{FF2B5EF4-FFF2-40B4-BE49-F238E27FC236}">
                <a16:creationId xmlns:a16="http://schemas.microsoft.com/office/drawing/2014/main" id="{B124AF56-4048-B371-35BD-24942B5D5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1050"/>
            <a:ext cx="5701496" cy="4351338"/>
          </a:xfrm>
        </p:spPr>
        <p:txBody>
          <a:bodyPr/>
          <a:lstStyle/>
          <a:p>
            <a:pPr eaLnBrk="1" hangingPunct="1"/>
            <a:r>
              <a:rPr lang="tr-TR" altLang="tr-TR" dirty="0"/>
              <a:t>Birlikte çalışmak istenilen alanlar:</a:t>
            </a:r>
          </a:p>
          <a:p>
            <a:pPr eaLnBrk="1" hangingPunct="1"/>
            <a:r>
              <a:rPr lang="tr-TR" altLang="tr-TR" dirty="0"/>
              <a:t>Sürdürülebilir ve yenilenebilir enerji sistemleri</a:t>
            </a:r>
          </a:p>
          <a:p>
            <a:pPr eaLnBrk="1" hangingPunct="1"/>
            <a:r>
              <a:rPr lang="tr-TR" altLang="tr-TR" dirty="0"/>
              <a:t>Hidrojen üretimi, depolama, yakıt pili teknolojileri ve uygulamaları</a:t>
            </a:r>
          </a:p>
          <a:p>
            <a:pPr eaLnBrk="1" hangingPunct="1"/>
            <a:r>
              <a:rPr lang="tr-TR" altLang="tr-TR" dirty="0"/>
              <a:t>Enerji, ekonomi ve çevre etkileşimi</a:t>
            </a:r>
          </a:p>
          <a:p>
            <a:pPr eaLnBrk="1" hangingPunct="1"/>
            <a:r>
              <a:rPr lang="tr-TR" altLang="tr-TR" dirty="0"/>
              <a:t>Deniz teknolojileri</a:t>
            </a:r>
          </a:p>
          <a:p>
            <a:pPr eaLnBrk="1" hangingPunct="1"/>
            <a:r>
              <a:rPr lang="tr-TR" altLang="tr-TR" dirty="0"/>
              <a:t>Otonom sistemlerde yönetim ve enerji kontrolü</a:t>
            </a:r>
            <a:endParaRPr lang="en-US" altLang="tr-TR" dirty="0"/>
          </a:p>
        </p:txBody>
      </p:sp>
      <p:sp>
        <p:nvSpPr>
          <p:cNvPr id="6147" name="İçerik Yer Tutucusu 8">
            <a:extLst>
              <a:ext uri="{FF2B5EF4-FFF2-40B4-BE49-F238E27FC236}">
                <a16:creationId xmlns:a16="http://schemas.microsoft.com/office/drawing/2014/main" id="{BD276F2C-3EB8-F4A2-1797-7D0ED09A7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65338"/>
            <a:ext cx="5181600" cy="43513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tr-TR" altLang="tr-TR" dirty="0"/>
              <a:t>Önerileriniz:  </a:t>
            </a:r>
            <a:endParaRPr lang="en-US" altLang="tr-TR" dirty="0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CE86A1EB-E6C2-3FAF-5A6C-B0B068E005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31775" y="6356350"/>
            <a:ext cx="3349625" cy="365125"/>
          </a:xfrm>
        </p:spPr>
        <p:txBody>
          <a:bodyPr/>
          <a:lstStyle/>
          <a:p>
            <a:pPr>
              <a:defRPr/>
            </a:pPr>
            <a:r>
              <a:rPr lang="tr-TR" sz="1800" b="1" i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08.05.2023 </a:t>
            </a:r>
            <a:endParaRPr lang="en-US" sz="1800" b="1" i="1" spc="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F98CFBE9-985A-F77B-6298-B21A272F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tr-TR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BANÜ</a:t>
            </a:r>
            <a:r>
              <a:rPr lang="en-US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PRO</a:t>
            </a:r>
            <a:r>
              <a:rPr lang="tr-TR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</a:t>
            </a:r>
            <a:r>
              <a:rPr lang="en-US" sz="2000" b="1" spc="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680FA63D-B8E6-3898-F0E6-C1C7A48E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3496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fld id="{47959E88-F88A-6B43-9CD0-7D08B5F1912F}" type="slidenum">
              <a:rPr lang="en-US" altLang="tr-TR" sz="2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4</a:t>
            </a:fld>
            <a:endParaRPr lang="en-US" altLang="tr-TR" sz="20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151" name="9 Resim" descr="banü.jpg">
            <a:extLst>
              <a:ext uri="{FF2B5EF4-FFF2-40B4-BE49-F238E27FC236}">
                <a16:creationId xmlns:a16="http://schemas.microsoft.com/office/drawing/2014/main" id="{D0C90506-5FA0-52BD-3423-33543774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7" b="11510"/>
          <a:stretch>
            <a:fillRect/>
          </a:stretch>
        </p:blipFill>
        <p:spPr bwMode="auto">
          <a:xfrm>
            <a:off x="231775" y="127000"/>
            <a:ext cx="40862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2" name="Grup 6">
            <a:extLst>
              <a:ext uri="{FF2B5EF4-FFF2-40B4-BE49-F238E27FC236}">
                <a16:creationId xmlns:a16="http://schemas.microsoft.com/office/drawing/2014/main" id="{321FF0A2-4E3A-5102-E13A-E53692BE1285}"/>
              </a:ext>
            </a:extLst>
          </p:cNvPr>
          <p:cNvGrpSpPr>
            <a:grpSpLocks/>
          </p:cNvGrpSpPr>
          <p:nvPr/>
        </p:nvGrpSpPr>
        <p:grpSpPr bwMode="auto">
          <a:xfrm>
            <a:off x="8799513" y="0"/>
            <a:ext cx="3721100" cy="2124075"/>
            <a:chOff x="4035233" y="2456429"/>
            <a:chExt cx="4110477" cy="2205396"/>
          </a:xfrm>
        </p:grpSpPr>
        <p:pic>
          <p:nvPicPr>
            <p:cNvPr id="6153" name="Resim 4">
              <a:extLst>
                <a:ext uri="{FF2B5EF4-FFF2-40B4-BE49-F238E27FC236}">
                  <a16:creationId xmlns:a16="http://schemas.microsoft.com/office/drawing/2014/main" id="{31C7114C-52A2-D319-3221-EE7407590F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34" b="13336"/>
            <a:stretch>
              <a:fillRect/>
            </a:stretch>
          </p:blipFill>
          <p:spPr bwMode="auto">
            <a:xfrm>
              <a:off x="5041216" y="2456429"/>
              <a:ext cx="1988758" cy="180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Dikdörtgen 5">
              <a:extLst>
                <a:ext uri="{FF2B5EF4-FFF2-40B4-BE49-F238E27FC236}">
                  <a16:creationId xmlns:a16="http://schemas.microsoft.com/office/drawing/2014/main" id="{19AEE5A3-645D-5B10-0E79-322F35836DF3}"/>
                </a:ext>
              </a:extLst>
            </p:cNvPr>
            <p:cNvSpPr/>
            <p:nvPr/>
          </p:nvSpPr>
          <p:spPr>
            <a:xfrm>
              <a:off x="4035233" y="4077050"/>
              <a:ext cx="4110477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32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+mn-lt"/>
                  <a:cs typeface="+mn-cs"/>
                </a:rPr>
                <a:t>BANÜ-PROJE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123</Words>
  <Application>Microsoft Macintosh PowerPoint</Application>
  <PresentationFormat>Geniş ekran</PresentationFormat>
  <Paragraphs>36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 Light</vt:lpstr>
      <vt:lpstr>Calibri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 Programı</dc:title>
  <dc:creator>Gökhan</dc:creator>
  <cp:lastModifiedBy>Turgay Koroglu</cp:lastModifiedBy>
  <cp:revision>16</cp:revision>
  <dcterms:created xsi:type="dcterms:W3CDTF">2019-01-11T07:31:11Z</dcterms:created>
  <dcterms:modified xsi:type="dcterms:W3CDTF">2023-05-10T10:22:53Z</dcterms:modified>
</cp:coreProperties>
</file>